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14"/>
  </p:notesMasterIdLst>
  <p:handoutMasterIdLst>
    <p:handoutMasterId r:id="rId15"/>
  </p:handoutMasterIdLst>
  <p:sldIdLst>
    <p:sldId id="256" r:id="rId5"/>
    <p:sldId id="271" r:id="rId6"/>
    <p:sldId id="283" r:id="rId7"/>
    <p:sldId id="284" r:id="rId8"/>
    <p:sldId id="285" r:id="rId9"/>
    <p:sldId id="286" r:id="rId10"/>
    <p:sldId id="287" r:id="rId11"/>
    <p:sldId id="288" r:id="rId12"/>
    <p:sldId id="282" r:id="rId13"/>
  </p:sldIdLst>
  <p:sldSz cx="12192000" cy="6858000"/>
  <p:notesSz cx="6858000" cy="9144000"/>
  <p:defaultTextStyle>
    <a:defPPr rtl="0"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Benvenuto" id="{E75E278A-FF0E-49A4-B170-79828D63BBAD}">
          <p14:sldIdLst>
            <p14:sldId id="256"/>
          </p14:sldIdLst>
        </p14:section>
        <p14:section name="Teoria" id="{B9B51309-D148-4332-87C2-07BE32FBCA3B}">
          <p14:sldIdLst>
            <p14:sldId id="271"/>
            <p14:sldId id="283"/>
            <p14:sldId id="284"/>
            <p14:sldId id="285"/>
            <p14:sldId id="286"/>
            <p14:sldId id="287"/>
            <p14:sldId id="288"/>
          </p14:sldIdLst>
        </p14:section>
        <p14:section name="Altre informazioni" id="{2CC34DB2-6590-42C0-AD4B-A04C6060184E}">
          <p14:sldIdLst>
            <p14:sldId id="28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8" name="Author" initials="A" lastIdx="0" clrIdx="7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4726"/>
    <a:srgbClr val="404040"/>
    <a:srgbClr val="FF9B45"/>
    <a:srgbClr val="DD462F"/>
    <a:srgbClr val="F8CFB6"/>
    <a:srgbClr val="F8CAB6"/>
    <a:srgbClr val="923922"/>
    <a:srgbClr val="F5F5F5"/>
    <a:srgbClr val="F2F2F2"/>
    <a:srgbClr val="D2B4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241" autoAdjust="0"/>
  </p:normalViewPr>
  <p:slideViewPr>
    <p:cSldViewPr snapToGrid="0">
      <p:cViewPr varScale="1">
        <p:scale>
          <a:sx n="72" d="100"/>
          <a:sy n="72" d="100"/>
        </p:scale>
        <p:origin x="660" y="5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3" d="100"/>
          <a:sy n="73" d="100"/>
        </p:scale>
        <p:origin x="337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4D547E75-7743-43E2-BF1C-8D781AA23311}" type="datetime1">
              <a:rPr lang="it-IT" smtClean="0"/>
              <a:t>26/03/2021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C679768-A2FC-4D08-91F6-8DCE6C566B3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02551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 noProof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ED7A867-4D52-4D5A-BBE1-AC83E84104E3}" type="datetime1">
              <a:rPr lang="it-IT" noProof="0" smtClean="0"/>
              <a:t>26/03/2021</a:t>
            </a:fld>
            <a:endParaRPr lang="it-IT" noProof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 noProof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F61EA0F-A667-4B49-8422-0062BC55E249}" type="slidenum">
              <a:rPr lang="it-IT" noProof="0" smtClean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F61EA0F-A667-4B49-8422-0062BC55E249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17698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31196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29330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73251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15764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717701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F61EA0F-A667-4B49-8422-0062BC55E249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52176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it-IT" dirty="0"/>
              <a:t>In modalità Presentazione seleziona le frecce per visitare i collegamenti.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F61EA0F-A667-4B49-8422-0062BC55E249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1780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 userDrawn="1"/>
        </p:nvSpPr>
        <p:spPr bwMode="blackWhite">
          <a:xfrm>
            <a:off x="254950" y="262784"/>
            <a:ext cx="11682101" cy="633243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sz="1800" noProof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</a:p>
        </p:txBody>
      </p:sp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it-IT" sz="1800" noProof="0"/>
          </a:p>
        </p:txBody>
      </p:sp>
      <p:cxnSp>
        <p:nvCxnSpPr>
          <p:cNvPr id="12" name="Connettore diritto 11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521207" y="448056"/>
            <a:ext cx="6877119" cy="640080"/>
          </a:xfrm>
        </p:spPr>
        <p:txBody>
          <a:bodyPr rtlCol="0" anchor="b" anchorCtr="0">
            <a:normAutofit/>
          </a:bodyPr>
          <a:lstStyle>
            <a:lvl1pPr>
              <a:defRPr sz="28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0"/>
          </p:nvPr>
        </p:nvSpPr>
        <p:spPr>
          <a:xfrm>
            <a:off x="539496" y="1435608"/>
            <a:ext cx="44165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it-IT" noProof="0"/>
              <a:t>Fare clic per modificare gli stili del testo dello schema</a:t>
            </a:r>
          </a:p>
          <a:p>
            <a:pPr marL="0" lvl="1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it-IT" noProof="0"/>
              <a:t>Secondo livello</a:t>
            </a:r>
          </a:p>
          <a:p>
            <a:pPr marL="0" lvl="2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it-IT" noProof="0"/>
              <a:t>Terzo livello</a:t>
            </a:r>
          </a:p>
          <a:p>
            <a:pPr marL="0" lvl="3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it-IT" noProof="0"/>
              <a:t>Quarto livello</a:t>
            </a:r>
          </a:p>
          <a:p>
            <a:pPr marL="0" lvl="4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it-IT" noProof="0"/>
              <a:t>Quinto livello</a:t>
            </a:r>
          </a:p>
        </p:txBody>
      </p:sp>
      <p:sp>
        <p:nvSpPr>
          <p:cNvPr id="6" name="Segnaposto data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4D9FC215-2AE6-4A69-BF36-8F60B92E22C0}" type="datetime1">
              <a:rPr lang="it-IT" noProof="0" smtClean="0"/>
              <a:t>26/03/2021</a:t>
            </a:fld>
            <a:endParaRPr lang="it-IT" noProof="0" dirty="0"/>
          </a:p>
        </p:txBody>
      </p:sp>
      <p:sp>
        <p:nvSpPr>
          <p:cNvPr id="7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it-IT" noProof="0"/>
          </a:p>
        </p:txBody>
      </p:sp>
      <p:sp>
        <p:nvSpPr>
          <p:cNvPr id="8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37192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it-IT" noProof="0" smtClean="0"/>
              <a:pPr rtl="0"/>
              <a:t>‹N›</a:t>
            </a:fld>
            <a:endParaRPr lang="it-IT" noProof="0"/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 userDrawn="1"/>
        </p:nvSpPr>
        <p:spPr>
          <a:xfrm>
            <a:off x="254951" y="262784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sz="1800" noProof="0"/>
          </a:p>
        </p:txBody>
      </p:sp>
      <p:sp>
        <p:nvSpPr>
          <p:cNvPr id="10" name="Rettangolo 9"/>
          <p:cNvSpPr/>
          <p:nvPr userDrawn="1"/>
        </p:nvSpPr>
        <p:spPr bwMode="blackWhite">
          <a:xfrm>
            <a:off x="254950" y="262784"/>
            <a:ext cx="11682101" cy="207264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sz="1800" noProof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21208" y="1536192"/>
            <a:ext cx="6876288" cy="640080"/>
          </a:xfrm>
        </p:spPr>
        <p:txBody>
          <a:bodyPr rtlCol="0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7" name="Segnaposto contenuto 6"/>
          <p:cNvSpPr>
            <a:spLocks noGrp="1"/>
          </p:cNvSpPr>
          <p:nvPr>
            <p:ph sz="quarter" idx="13" hasCustomPrompt="1"/>
          </p:nvPr>
        </p:nvSpPr>
        <p:spPr>
          <a:xfrm>
            <a:off x="539496" y="2560320"/>
            <a:ext cx="94457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24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it-IT" noProof="0"/>
              <a:t>Fare clic per modificare lo stile del titolo</a:t>
            </a:r>
          </a:p>
          <a:p>
            <a:pPr marL="0" lvl="1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it-IT" noProof="0"/>
              <a:t>Secondo livello</a:t>
            </a:r>
          </a:p>
          <a:p>
            <a:pPr marL="0" lvl="2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it-IT" noProof="0"/>
              <a:t>Terzo livello</a:t>
            </a:r>
          </a:p>
          <a:p>
            <a:pPr marL="0" lvl="3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it-IT" noProof="0"/>
              <a:t>Quarto livello</a:t>
            </a:r>
          </a:p>
          <a:p>
            <a:pPr marL="0" lvl="4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it-IT" noProof="0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1335655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it-IT" sz="1800" noProof="0"/>
          </a:p>
        </p:txBody>
      </p:sp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521208" y="448056"/>
            <a:ext cx="6876288" cy="64008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pPr rtl="0"/>
            <a:r>
              <a:rPr lang="it-IT" noProof="0"/>
              <a:t>Fare clic per modificare lo stile del titolo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9496" y="1435608"/>
            <a:ext cx="4416552" cy="3977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30F07B06-4BC3-47A5-A7B1-C606679D1E9F}" type="datetime1">
              <a:rPr lang="it-IT" noProof="0" smtClean="0"/>
              <a:t>26/03/2021</a:t>
            </a:fld>
            <a:endParaRPr lang="it-IT" noProof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it-IT" noProof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375904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it-IT" noProof="0" smtClean="0"/>
              <a:pPr rtl="0"/>
              <a:t>‹N›</a:t>
            </a:fld>
            <a:endParaRPr lang="it-IT" noProof="0"/>
          </a:p>
        </p:txBody>
      </p:sp>
      <p:cxnSp>
        <p:nvCxnSpPr>
          <p:cNvPr id="8" name="Connettore diritto 7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Tx/>
        <a:buNone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228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20574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514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1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gazebosim.org/tutorials?tut=install_ubuntu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mbuttolo@libero.it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38200" y="1164324"/>
            <a:ext cx="10515600" cy="2387600"/>
          </a:xfrm>
        </p:spPr>
        <p:txBody>
          <a:bodyPr rtlCol="0" anchor="ctr" anchorCtr="0">
            <a:normAutofit/>
          </a:bodyPr>
          <a:lstStyle/>
          <a:p>
            <a:pPr rtl="0"/>
            <a:r>
              <a:rPr lang="it-IT" sz="4800" dirty="0">
                <a:solidFill>
                  <a:schemeClr val="bg1"/>
                </a:solidFill>
              </a:rPr>
              <a:t>Lezioni sul ROS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4294967295"/>
          </p:nvPr>
        </p:nvSpPr>
        <p:spPr>
          <a:xfrm>
            <a:off x="855620" y="2933105"/>
            <a:ext cx="9582736" cy="1137793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it-IT" sz="2400" dirty="0">
                <a:solidFill>
                  <a:schemeClr val="bg1"/>
                </a:solidFill>
                <a:latin typeface="+mj-lt"/>
              </a:rPr>
              <a:t>A cura </a:t>
            </a:r>
            <a:r>
              <a:rPr lang="it-IT" sz="2400" dirty="0" err="1">
                <a:solidFill>
                  <a:schemeClr val="bg1"/>
                </a:solidFill>
                <a:latin typeface="+mj-lt"/>
              </a:rPr>
              <a:t>dell’ing</a:t>
            </a:r>
            <a:r>
              <a:rPr lang="it-IT" sz="2400" dirty="0">
                <a:solidFill>
                  <a:schemeClr val="bg1"/>
                </a:solidFill>
                <a:latin typeface="+mj-lt"/>
              </a:rPr>
              <a:t> Buttolo Marco   (parte 7)</a:t>
            </a:r>
          </a:p>
        </p:txBody>
      </p:sp>
    </p:spTree>
    <p:extLst>
      <p:ext uri="{BB962C8B-B14F-4D97-AF65-F5344CB8AC3E}">
        <p14:creationId xmlns:p14="http://schemas.microsoft.com/office/powerpoint/2010/main" val="2471807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rtl="0"/>
            <a:r>
              <a:rPr lang="it-IT" dirty="0">
                <a:latin typeface="Segoe UI Light" panose="020B0502040204020203" pitchFamily="34" charset="0"/>
                <a:cs typeface="Segoe UI Light" panose="020B0502040204020203" pitchFamily="34" charset="0"/>
              </a:rPr>
              <a:t>Installazione Gazebo</a:t>
            </a:r>
          </a:p>
        </p:txBody>
      </p:sp>
      <p:sp>
        <p:nvSpPr>
          <p:cNvPr id="38" name="Segnaposto contenuto 17"/>
          <p:cNvSpPr txBox="1">
            <a:spLocks/>
          </p:cNvSpPr>
          <p:nvPr/>
        </p:nvSpPr>
        <p:spPr>
          <a:xfrm>
            <a:off x="634375" y="1493241"/>
            <a:ext cx="4321704" cy="38715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rtl="0">
              <a:spcAft>
                <a:spcPts val="600"/>
              </a:spcAft>
              <a:buNone/>
              <a:defRPr/>
            </a:pPr>
            <a:endParaRPr lang="it-IT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D4B5EE9F-6459-4349-AC95-7AFA839D5B92}"/>
              </a:ext>
            </a:extLst>
          </p:cNvPr>
          <p:cNvSpPr txBox="1"/>
          <p:nvPr/>
        </p:nvSpPr>
        <p:spPr>
          <a:xfrm>
            <a:off x="634375" y="1493241"/>
            <a:ext cx="10923250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dirty="0">
                <a:solidFill>
                  <a:schemeClr val="tx2"/>
                </a:solidFill>
              </a:rPr>
              <a:t>In questa slide installiamo un software molto utile, anzi indispensabile, per la simulazione in campo robotico. Il software in questione si chiama </a:t>
            </a:r>
            <a:r>
              <a:rPr lang="it-IT" b="1" dirty="0">
                <a:solidFill>
                  <a:schemeClr val="tx2"/>
                </a:solidFill>
              </a:rPr>
              <a:t>Gazebo</a:t>
            </a:r>
            <a:r>
              <a:rPr lang="it-IT" dirty="0">
                <a:solidFill>
                  <a:schemeClr val="tx2"/>
                </a:solidFill>
              </a:rPr>
              <a:t>.</a:t>
            </a: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r>
              <a:rPr lang="it-IT" dirty="0">
                <a:solidFill>
                  <a:schemeClr val="tx2"/>
                </a:solidFill>
              </a:rPr>
              <a:t> </a:t>
            </a:r>
          </a:p>
          <a:p>
            <a:r>
              <a:rPr lang="it-IT" dirty="0">
                <a:solidFill>
                  <a:schemeClr val="tx2"/>
                </a:solidFill>
              </a:rPr>
              <a:t> 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9CC1B4BC-1B03-47DC-AEC4-DD5A3F68AA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36775" y="2308747"/>
            <a:ext cx="8118450" cy="4101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7616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DC1B64F-CB1A-4CFD-849C-0A3C6A1883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Installazione gazebo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9D258EA-6CF7-44C8-BDD8-C751B8273215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539496" y="1435608"/>
            <a:ext cx="10923634" cy="3977640"/>
          </a:xfrm>
        </p:spPr>
        <p:txBody>
          <a:bodyPr/>
          <a:lstStyle/>
          <a:p>
            <a:r>
              <a:rPr lang="it-IT" dirty="0"/>
              <a:t>Prima di poter utilizzare il software Gazebo è necessario ovviamente installarlo. L’installazione è semplice e viene mostrata di seguito:</a:t>
            </a:r>
          </a:p>
          <a:p>
            <a:endParaRPr lang="it-IT" dirty="0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2341F9FF-2860-4BA9-9301-CA24F761A2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9782" y="2192528"/>
            <a:ext cx="6923809" cy="1942857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ADE04FE8-0906-43E8-BAF3-6C639E4A3A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35495" y="4612868"/>
            <a:ext cx="6952381" cy="1619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0271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rtl="0"/>
            <a:r>
              <a:rPr lang="it-IT" dirty="0">
                <a:latin typeface="Segoe UI Light" panose="020B0502040204020203" pitchFamily="34" charset="0"/>
                <a:cs typeface="Segoe UI Light" panose="020B0502040204020203" pitchFamily="34" charset="0"/>
              </a:rPr>
              <a:t>Installazione Gazebo</a:t>
            </a:r>
          </a:p>
        </p:txBody>
      </p:sp>
      <p:sp>
        <p:nvSpPr>
          <p:cNvPr id="38" name="Segnaposto contenuto 17"/>
          <p:cNvSpPr txBox="1">
            <a:spLocks/>
          </p:cNvSpPr>
          <p:nvPr/>
        </p:nvSpPr>
        <p:spPr>
          <a:xfrm>
            <a:off x="634375" y="1493241"/>
            <a:ext cx="4321704" cy="38715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rtl="0">
              <a:spcAft>
                <a:spcPts val="600"/>
              </a:spcAft>
              <a:buNone/>
              <a:defRPr/>
            </a:pPr>
            <a:endParaRPr lang="it-IT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D4B5EE9F-6459-4349-AC95-7AFA839D5B92}"/>
              </a:ext>
            </a:extLst>
          </p:cNvPr>
          <p:cNvSpPr txBox="1"/>
          <p:nvPr/>
        </p:nvSpPr>
        <p:spPr>
          <a:xfrm>
            <a:off x="634375" y="1493241"/>
            <a:ext cx="10923250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dirty="0">
                <a:solidFill>
                  <a:schemeClr val="tx2"/>
                </a:solidFill>
              </a:rPr>
              <a:t>A questo punto digitare il comando sudo APT update come mostrato di seguito e lanciare l’installazione vera e propria di Gazebo. </a:t>
            </a:r>
          </a:p>
          <a:p>
            <a:pPr algn="just"/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r>
              <a:rPr lang="it-IT" dirty="0">
                <a:solidFill>
                  <a:schemeClr val="tx2"/>
                </a:solidFill>
              </a:rPr>
              <a:t> </a:t>
            </a:r>
          </a:p>
          <a:p>
            <a:r>
              <a:rPr lang="it-IT" dirty="0">
                <a:solidFill>
                  <a:schemeClr val="tx2"/>
                </a:solidFill>
              </a:rPr>
              <a:t> 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4A6D490E-E8F4-4595-A92B-F7223CAE81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1238" y="2333762"/>
            <a:ext cx="7009524" cy="2190476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1901BF5F-30E8-4079-B539-62D286946AC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91238" y="4799267"/>
            <a:ext cx="5152381" cy="771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0566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rtl="0"/>
            <a:r>
              <a:rPr lang="it-IT" dirty="0">
                <a:latin typeface="Segoe UI Light" panose="020B0502040204020203" pitchFamily="34" charset="0"/>
                <a:cs typeface="Segoe UI Light" panose="020B0502040204020203" pitchFamily="34" charset="0"/>
              </a:rPr>
              <a:t>Installazione Gazebo</a:t>
            </a:r>
          </a:p>
        </p:txBody>
      </p:sp>
      <p:sp>
        <p:nvSpPr>
          <p:cNvPr id="38" name="Segnaposto contenuto 17"/>
          <p:cNvSpPr txBox="1">
            <a:spLocks/>
          </p:cNvSpPr>
          <p:nvPr/>
        </p:nvSpPr>
        <p:spPr>
          <a:xfrm>
            <a:off x="634375" y="1493241"/>
            <a:ext cx="4321704" cy="38715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rtl="0">
              <a:spcAft>
                <a:spcPts val="600"/>
              </a:spcAft>
              <a:buNone/>
              <a:defRPr/>
            </a:pPr>
            <a:endParaRPr lang="it-IT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D4B5EE9F-6459-4349-AC95-7AFA839D5B92}"/>
              </a:ext>
            </a:extLst>
          </p:cNvPr>
          <p:cNvSpPr txBox="1"/>
          <p:nvPr/>
        </p:nvSpPr>
        <p:spPr>
          <a:xfrm>
            <a:off x="634375" y="1493241"/>
            <a:ext cx="10923250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dirty="0">
                <a:solidFill>
                  <a:schemeClr val="tx2"/>
                </a:solidFill>
              </a:rPr>
              <a:t>In merito all’ultimo comando, se ci sono errori legati all’impossibilità di riconoscere il pacchetto da installare, verificare l’ultima versione effettiva di Gazebo. Se tutto è andato a buon fine è possibile avviare GAZEBO dalla linea di comando semplicemente scrivendo gazebo.</a:t>
            </a:r>
          </a:p>
          <a:p>
            <a:pPr algn="just"/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r>
              <a:rPr lang="it-IT" dirty="0">
                <a:solidFill>
                  <a:schemeClr val="tx2"/>
                </a:solidFill>
              </a:rPr>
              <a:t>N.B: Vedere il link seguente per la fase di installazione: </a:t>
            </a:r>
            <a:r>
              <a:rPr lang="it-IT" dirty="0">
                <a:solidFill>
                  <a:schemeClr val="tx2"/>
                </a:solidFill>
                <a:hlinkClick r:id="rId3"/>
              </a:rPr>
              <a:t>http://gazebosim.org/tutorials?tut=install_ubuntu</a:t>
            </a:r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r>
              <a:rPr lang="it-IT" dirty="0">
                <a:solidFill>
                  <a:schemeClr val="tx2"/>
                </a:solidFill>
              </a:rPr>
              <a:t>La slide successiva mostra l’applicativo come si presenta a video una volta avviato.</a:t>
            </a: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r>
              <a:rPr lang="it-IT" dirty="0">
                <a:solidFill>
                  <a:schemeClr val="tx2"/>
                </a:solidFill>
              </a:rPr>
              <a:t> </a:t>
            </a:r>
          </a:p>
          <a:p>
            <a:r>
              <a:rPr lang="it-IT" dirty="0">
                <a:solidFill>
                  <a:schemeClr val="tx2"/>
                </a:solidFill>
              </a:rPr>
              <a:t> 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402E9B9B-0FFC-43FF-9367-48F07E88DEA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34095" y="3114714"/>
            <a:ext cx="5323809" cy="6285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6473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rtl="0"/>
            <a:r>
              <a:rPr lang="it-IT" dirty="0">
                <a:latin typeface="Segoe UI Light" panose="020B0502040204020203" pitchFamily="34" charset="0"/>
                <a:cs typeface="Segoe UI Light" panose="020B0502040204020203" pitchFamily="34" charset="0"/>
              </a:rPr>
              <a:t>Primo avvio Gazebo</a:t>
            </a:r>
          </a:p>
        </p:txBody>
      </p:sp>
      <p:sp>
        <p:nvSpPr>
          <p:cNvPr id="38" name="Segnaposto contenuto 17"/>
          <p:cNvSpPr txBox="1">
            <a:spLocks/>
          </p:cNvSpPr>
          <p:nvPr/>
        </p:nvSpPr>
        <p:spPr>
          <a:xfrm>
            <a:off x="634375" y="1493241"/>
            <a:ext cx="4321704" cy="38715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rtl="0">
              <a:spcAft>
                <a:spcPts val="600"/>
              </a:spcAft>
              <a:buNone/>
              <a:defRPr/>
            </a:pPr>
            <a:endParaRPr lang="it-IT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D4B5EE9F-6459-4349-AC95-7AFA839D5B92}"/>
              </a:ext>
            </a:extLst>
          </p:cNvPr>
          <p:cNvSpPr txBox="1"/>
          <p:nvPr/>
        </p:nvSpPr>
        <p:spPr>
          <a:xfrm>
            <a:off x="634375" y="1493241"/>
            <a:ext cx="10923250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dirty="0">
                <a:solidFill>
                  <a:schemeClr val="tx2"/>
                </a:solidFill>
              </a:rPr>
              <a:t>In merito all’ultimo comando, se ci sono errori legati all’impossibilità di riconoscere il pacchetto da installare, verificare l’ultima versione effettiva di Gazebo. Se tutto è andato a buon fine è possibile avviare GAZEBO.</a:t>
            </a: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r>
              <a:rPr lang="it-IT" dirty="0">
                <a:solidFill>
                  <a:schemeClr val="tx2"/>
                </a:solidFill>
              </a:rPr>
              <a:t> </a:t>
            </a:r>
          </a:p>
          <a:p>
            <a:r>
              <a:rPr lang="it-IT" dirty="0">
                <a:solidFill>
                  <a:schemeClr val="tx2"/>
                </a:solidFill>
              </a:rPr>
              <a:t> 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9053500C-E750-4157-95DA-867567A9EC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9611" y="2508902"/>
            <a:ext cx="8391553" cy="4172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4149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rtl="0"/>
            <a:r>
              <a:rPr lang="it-IT" dirty="0">
                <a:latin typeface="Segoe UI Light" panose="020B0502040204020203" pitchFamily="34" charset="0"/>
                <a:cs typeface="Segoe UI Light" panose="020B0502040204020203" pitchFamily="34" charset="0"/>
              </a:rPr>
              <a:t>Primo avvio Gazebo con robot</a:t>
            </a:r>
          </a:p>
        </p:txBody>
      </p:sp>
      <p:sp>
        <p:nvSpPr>
          <p:cNvPr id="38" name="Segnaposto contenuto 17"/>
          <p:cNvSpPr txBox="1">
            <a:spLocks/>
          </p:cNvSpPr>
          <p:nvPr/>
        </p:nvSpPr>
        <p:spPr>
          <a:xfrm>
            <a:off x="634375" y="1493241"/>
            <a:ext cx="4321704" cy="38715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rtl="0">
              <a:spcAft>
                <a:spcPts val="600"/>
              </a:spcAft>
              <a:buNone/>
              <a:defRPr/>
            </a:pPr>
            <a:endParaRPr lang="it-IT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D4B5EE9F-6459-4349-AC95-7AFA839D5B92}"/>
              </a:ext>
            </a:extLst>
          </p:cNvPr>
          <p:cNvSpPr txBox="1"/>
          <p:nvPr/>
        </p:nvSpPr>
        <p:spPr>
          <a:xfrm>
            <a:off x="634375" y="1493241"/>
            <a:ext cx="1092325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800" dirty="0">
                <a:solidFill>
                  <a:schemeClr val="tx2"/>
                </a:solidFill>
              </a:rPr>
              <a:t>E’ possibile eseguire GAZEBO passandogli un robot per la simulazione.</a:t>
            </a:r>
          </a:p>
          <a:p>
            <a:endParaRPr lang="it-IT" sz="1800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r>
              <a:rPr lang="it-IT" dirty="0">
                <a:solidFill>
                  <a:schemeClr val="tx2"/>
                </a:solidFill>
              </a:rPr>
              <a:t> </a:t>
            </a:r>
          </a:p>
          <a:p>
            <a:r>
              <a:rPr lang="it-IT" dirty="0">
                <a:solidFill>
                  <a:schemeClr val="tx2"/>
                </a:solidFill>
              </a:rPr>
              <a:t> </a:t>
            </a: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736D9E06-B4D3-4304-BE9B-4D67536191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8304" y="2147441"/>
            <a:ext cx="5447619" cy="533333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:a16="http://schemas.microsoft.com/office/drawing/2014/main" id="{49A9461D-A17E-4583-AC35-6928DEA3BE9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56999" y="2950246"/>
            <a:ext cx="7315939" cy="3459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04694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rtl="0"/>
            <a:r>
              <a:rPr lang="it-IT" dirty="0">
                <a:latin typeface="Segoe UI Light" panose="020B0502040204020203" pitchFamily="34" charset="0"/>
                <a:cs typeface="Segoe UI Light" panose="020B0502040204020203" pitchFamily="34" charset="0"/>
              </a:rPr>
              <a:t>Primo avvio Gazebo con robot</a:t>
            </a:r>
          </a:p>
        </p:txBody>
      </p:sp>
      <p:sp>
        <p:nvSpPr>
          <p:cNvPr id="38" name="Segnaposto contenuto 17"/>
          <p:cNvSpPr txBox="1">
            <a:spLocks/>
          </p:cNvSpPr>
          <p:nvPr/>
        </p:nvSpPr>
        <p:spPr>
          <a:xfrm>
            <a:off x="634375" y="1493241"/>
            <a:ext cx="4321704" cy="38715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rtl="0">
              <a:spcAft>
                <a:spcPts val="600"/>
              </a:spcAft>
              <a:buNone/>
              <a:defRPr/>
            </a:pPr>
            <a:endParaRPr lang="it-IT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D4B5EE9F-6459-4349-AC95-7AFA839D5B92}"/>
              </a:ext>
            </a:extLst>
          </p:cNvPr>
          <p:cNvSpPr txBox="1"/>
          <p:nvPr/>
        </p:nvSpPr>
        <p:spPr>
          <a:xfrm>
            <a:off x="634375" y="1493241"/>
            <a:ext cx="10923250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800" dirty="0">
                <a:solidFill>
                  <a:schemeClr val="tx2"/>
                </a:solidFill>
              </a:rPr>
              <a:t>Il comando denominato «gazebo» esegue effettivamente due diversi eseguibili: </a:t>
            </a:r>
            <a:r>
              <a:rPr lang="it-IT" sz="1800" b="1" dirty="0" err="1">
                <a:solidFill>
                  <a:schemeClr val="tx2"/>
                </a:solidFill>
              </a:rPr>
              <a:t>gzserver</a:t>
            </a:r>
            <a:r>
              <a:rPr lang="it-IT" sz="1800" dirty="0">
                <a:solidFill>
                  <a:schemeClr val="tx2"/>
                </a:solidFill>
              </a:rPr>
              <a:t> e </a:t>
            </a:r>
            <a:r>
              <a:rPr lang="it-IT" sz="1800" b="1" dirty="0" err="1">
                <a:solidFill>
                  <a:schemeClr val="tx2"/>
                </a:solidFill>
              </a:rPr>
              <a:t>gzclient</a:t>
            </a:r>
            <a:r>
              <a:rPr lang="it-IT" sz="1800" dirty="0">
                <a:solidFill>
                  <a:schemeClr val="tx2"/>
                </a:solidFill>
              </a:rPr>
              <a:t>.</a:t>
            </a:r>
          </a:p>
          <a:p>
            <a:endParaRPr lang="it-IT" sz="1800" dirty="0">
              <a:solidFill>
                <a:schemeClr val="tx2"/>
              </a:solidFill>
            </a:endParaRPr>
          </a:p>
          <a:p>
            <a:r>
              <a:rPr lang="it-IT" sz="1800" dirty="0">
                <a:solidFill>
                  <a:schemeClr val="tx2"/>
                </a:solidFill>
              </a:rPr>
              <a:t>Il primo eseguibile è il server. Questo è il cuore di Gazebo e può essere utilizzato indipendentemente da un'interfaccia grafica.</a:t>
            </a:r>
          </a:p>
          <a:p>
            <a:endParaRPr lang="it-IT" sz="1800" dirty="0">
              <a:solidFill>
                <a:schemeClr val="tx2"/>
              </a:solidFill>
            </a:endParaRPr>
          </a:p>
          <a:p>
            <a:r>
              <a:rPr lang="it-IT" sz="1800" dirty="0">
                <a:solidFill>
                  <a:schemeClr val="tx2"/>
                </a:solidFill>
              </a:rPr>
              <a:t>L' </a:t>
            </a:r>
            <a:r>
              <a:rPr lang="it-IT" sz="1800" dirty="0" err="1">
                <a:solidFill>
                  <a:schemeClr val="tx2"/>
                </a:solidFill>
              </a:rPr>
              <a:t>gzclient</a:t>
            </a:r>
            <a:r>
              <a:rPr lang="it-IT" sz="1800" dirty="0">
                <a:solidFill>
                  <a:schemeClr val="tx2"/>
                </a:solidFill>
              </a:rPr>
              <a:t> invece esegue un'interfaccia utente basata su QT . Questa applicazione fornisce una bella visualizzazione della simulazione e comodi controlli su varie proprietà di simulazione.</a:t>
            </a:r>
          </a:p>
          <a:p>
            <a:endParaRPr lang="it-IT" dirty="0">
              <a:solidFill>
                <a:schemeClr val="tx2"/>
              </a:solidFill>
            </a:endParaRPr>
          </a:p>
          <a:p>
            <a:r>
              <a:rPr lang="it-IT" sz="1800" dirty="0">
                <a:solidFill>
                  <a:schemeClr val="tx2"/>
                </a:solidFill>
              </a:rPr>
              <a:t>Una volta installato GAZEBO è possibile lavorare. Quando si desidera effettuare una simulazione con Gazebo è necessario avere a disposizione un file con estensione .world. Questo punto verrà ripreso </a:t>
            </a:r>
            <a:r>
              <a:rPr lang="it-IT" sz="1800">
                <a:solidFill>
                  <a:schemeClr val="tx2"/>
                </a:solidFill>
              </a:rPr>
              <a:t>più avanti.</a:t>
            </a:r>
            <a:endParaRPr lang="it-IT" sz="1800" dirty="0">
              <a:solidFill>
                <a:schemeClr val="tx2"/>
              </a:solidFill>
            </a:endParaRPr>
          </a:p>
          <a:p>
            <a:endParaRPr lang="it-IT" sz="1800" dirty="0">
              <a:solidFill>
                <a:schemeClr val="tx2"/>
              </a:solidFill>
            </a:endParaRPr>
          </a:p>
          <a:p>
            <a:r>
              <a:rPr lang="it-IT" sz="1800" dirty="0">
                <a:solidFill>
                  <a:schemeClr val="tx2"/>
                </a:solidFill>
              </a:rPr>
              <a:t>Tale file è formattato sfruttando </a:t>
            </a:r>
            <a:r>
              <a:rPr lang="it-IT" sz="1800" b="1" dirty="0">
                <a:solidFill>
                  <a:schemeClr val="tx2"/>
                </a:solidFill>
              </a:rPr>
              <a:t>SDF (</a:t>
            </a:r>
            <a:r>
              <a:rPr lang="it-IT" sz="1800" b="1" dirty="0" err="1">
                <a:solidFill>
                  <a:schemeClr val="tx2"/>
                </a:solidFill>
              </a:rPr>
              <a:t>Simulation</a:t>
            </a:r>
            <a:r>
              <a:rPr lang="it-IT" sz="1800" b="1" dirty="0">
                <a:solidFill>
                  <a:schemeClr val="tx2"/>
                </a:solidFill>
              </a:rPr>
              <a:t> </a:t>
            </a:r>
            <a:r>
              <a:rPr lang="it-IT" sz="1800" b="1" dirty="0" err="1">
                <a:solidFill>
                  <a:schemeClr val="tx2"/>
                </a:solidFill>
              </a:rPr>
              <a:t>Description</a:t>
            </a:r>
            <a:r>
              <a:rPr lang="it-IT" sz="1800" b="1" dirty="0">
                <a:solidFill>
                  <a:schemeClr val="tx2"/>
                </a:solidFill>
              </a:rPr>
              <a:t> Format).</a:t>
            </a:r>
          </a:p>
          <a:p>
            <a:endParaRPr lang="it-IT" sz="1800" dirty="0">
              <a:solidFill>
                <a:schemeClr val="tx2"/>
              </a:solidFill>
            </a:endParaRPr>
          </a:p>
          <a:p>
            <a:endParaRPr lang="it-IT" sz="1800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endParaRPr lang="it-IT" dirty="0">
              <a:solidFill>
                <a:schemeClr val="tx2"/>
              </a:solidFill>
            </a:endParaRPr>
          </a:p>
          <a:p>
            <a:r>
              <a:rPr lang="it-IT" dirty="0">
                <a:solidFill>
                  <a:schemeClr val="tx2"/>
                </a:solidFill>
              </a:rPr>
              <a:t> </a:t>
            </a:r>
          </a:p>
          <a:p>
            <a:r>
              <a:rPr lang="it-IT" dirty="0">
                <a:solidFill>
                  <a:schemeClr val="tx2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805412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olo 9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rtl="0"/>
            <a:r>
              <a:rPr lang="it-IT" dirty="0">
                <a:latin typeface="Segoe UI Light" panose="020B0502040204020203" pitchFamily="34" charset="0"/>
                <a:cs typeface="Segoe UI Light" panose="020B0502040204020203" pitchFamily="34" charset="0"/>
              </a:rPr>
              <a:t>Contatti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half" idx="4294967295"/>
          </p:nvPr>
        </p:nvSpPr>
        <p:spPr>
          <a:xfrm>
            <a:off x="541611" y="2495158"/>
            <a:ext cx="9442648" cy="3978275"/>
          </a:xfrm>
        </p:spPr>
        <p:txBody>
          <a:bodyPr rtlCol="0">
            <a:normAutofit/>
          </a:bodyPr>
          <a:lstStyle/>
          <a:p>
            <a:pPr marL="0" indent="0" rtl="0">
              <a:lnSpc>
                <a:spcPts val="3600"/>
              </a:lnSpc>
              <a:spcAft>
                <a:spcPts val="0"/>
              </a:spcAft>
              <a:buNone/>
            </a:pPr>
            <a:r>
              <a:rPr lang="it-IT" sz="2000" dirty="0">
                <a:latin typeface="Segoe UI Light" panose="020B0502040204020203" pitchFamily="34" charset="0"/>
                <a:cs typeface="Segoe UI Light" panose="020B0502040204020203" pitchFamily="34" charset="0"/>
              </a:rPr>
              <a:t>Mail:   </a:t>
            </a:r>
            <a:r>
              <a:rPr lang="it-IT" sz="2000" dirty="0">
                <a:latin typeface="Segoe UI Light" panose="020B0502040204020203" pitchFamily="34" charset="0"/>
                <a:cs typeface="Segoe UI Light" panose="020B0502040204020203" pitchFamily="34" charset="0"/>
                <a:hlinkClick r:id="rId3"/>
              </a:rPr>
              <a:t>mbuttolo@libero.it</a:t>
            </a:r>
            <a:endParaRPr lang="it-IT" sz="20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  <a:p>
            <a:pPr marL="0" indent="0" rtl="0">
              <a:lnSpc>
                <a:spcPts val="3600"/>
              </a:lnSpc>
              <a:spcAft>
                <a:spcPts val="0"/>
              </a:spcAft>
              <a:buNone/>
            </a:pPr>
            <a:r>
              <a:rPr lang="it-IT" sz="2000" dirty="0">
                <a:latin typeface="Segoe UI Light" panose="020B0502040204020203" pitchFamily="34" charset="0"/>
                <a:cs typeface="Segoe UI Light" panose="020B0502040204020203" pitchFamily="34" charset="0"/>
              </a:rPr>
              <a:t>Sito:    www.marcobuttolo.com</a:t>
            </a:r>
          </a:p>
        </p:txBody>
      </p:sp>
    </p:spTree>
    <p:extLst>
      <p:ext uri="{BB962C8B-B14F-4D97-AF65-F5344CB8AC3E}">
        <p14:creationId xmlns:p14="http://schemas.microsoft.com/office/powerpoint/2010/main" val="8930258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theme/theme1.xml><?xml version="1.0" encoding="utf-8"?>
<a:theme xmlns:a="http://schemas.openxmlformats.org/drawingml/2006/main" name="DocBenvenut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6715145_TF10001108.potx" id="{66E9F1A0-49EC-4038-8270-22AD7F47D240}" vid="{86F9DE1D-8072-420B-AE53-65C44E93AB7B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8a52e8c320b9a064ae3583ae3861c9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8020cb39231a0945110f9cd888b521a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FD7FC771-7DFE-49DA-B577-71181BFBCB2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EE8C63A-4744-4DE4-BB49-0FF0B5375C6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50072C5-DDE0-4258-BA7A-4D4B80DFA632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{EB588B1F-1E07-45CF-8E04-743D904266EC}tf10001108_win32</Template>
  <TotalTime>456</TotalTime>
  <Words>395</Words>
  <Application>Microsoft Office PowerPoint</Application>
  <PresentationFormat>Widescreen</PresentationFormat>
  <Paragraphs>87</Paragraphs>
  <Slides>9</Slides>
  <Notes>8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4" baseType="lpstr">
      <vt:lpstr>Arial</vt:lpstr>
      <vt:lpstr>Calibri</vt:lpstr>
      <vt:lpstr>Segoe UI</vt:lpstr>
      <vt:lpstr>Segoe UI Light</vt:lpstr>
      <vt:lpstr>DocBenvenuto</vt:lpstr>
      <vt:lpstr>Lezioni sul ROS</vt:lpstr>
      <vt:lpstr>Installazione Gazebo</vt:lpstr>
      <vt:lpstr>Installazione gazebo</vt:lpstr>
      <vt:lpstr>Installazione Gazebo</vt:lpstr>
      <vt:lpstr>Installazione Gazebo</vt:lpstr>
      <vt:lpstr>Primo avvio Gazebo</vt:lpstr>
      <vt:lpstr>Primo avvio Gazebo con robot</vt:lpstr>
      <vt:lpstr>Primo avvio Gazebo con robot</vt:lpstr>
      <vt:lpstr>Contatti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Lezioni sul ROS</dc:title>
  <dc:creator>Marco Buttolo</dc:creator>
  <cp:keywords/>
  <cp:lastModifiedBy>Marco Buttolo</cp:lastModifiedBy>
  <cp:revision>76</cp:revision>
  <dcterms:created xsi:type="dcterms:W3CDTF">2021-02-21T15:57:24Z</dcterms:created>
  <dcterms:modified xsi:type="dcterms:W3CDTF">2021-03-26T14:35:48Z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